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435" r:id="rId5"/>
    <p:sldId id="2442" r:id="rId6"/>
    <p:sldId id="2443" r:id="rId7"/>
    <p:sldId id="2444" r:id="rId8"/>
    <p:sldId id="2445" r:id="rId9"/>
    <p:sldId id="2446" r:id="rId10"/>
    <p:sldId id="2447" r:id="rId11"/>
    <p:sldId id="2448" r:id="rId12"/>
    <p:sldId id="2449" r:id="rId13"/>
    <p:sldId id="2450" r:id="rId14"/>
    <p:sldId id="2456" r:id="rId15"/>
    <p:sldId id="2452" r:id="rId16"/>
    <p:sldId id="2453" r:id="rId17"/>
    <p:sldId id="2464" r:id="rId18"/>
    <p:sldId id="2454" r:id="rId19"/>
    <p:sldId id="2455" r:id="rId20"/>
    <p:sldId id="2451" r:id="rId21"/>
    <p:sldId id="2457" r:id="rId22"/>
    <p:sldId id="2458" r:id="rId23"/>
    <p:sldId id="2465" r:id="rId24"/>
    <p:sldId id="2459" r:id="rId25"/>
    <p:sldId id="2460" r:id="rId26"/>
    <p:sldId id="2461" r:id="rId27"/>
    <p:sldId id="2462" r:id="rId28"/>
    <p:sldId id="2463" r:id="rId29"/>
    <p:sldId id="2467" r:id="rId30"/>
    <p:sldId id="246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2F3342"/>
    <a:srgbClr val="A53F52"/>
    <a:srgbClr val="2C2153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94584" autoAdjust="0"/>
  </p:normalViewPr>
  <p:slideViewPr>
    <p:cSldViewPr snapToGrid="0">
      <p:cViewPr varScale="1">
        <p:scale>
          <a:sx n="77" d="100"/>
          <a:sy n="77" d="100"/>
        </p:scale>
        <p:origin x="24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4/3/2021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4/3/2021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61">
            <a:extLst>
              <a:ext uri="{FF2B5EF4-FFF2-40B4-BE49-F238E27FC236}">
                <a16:creationId xmlns:a16="http://schemas.microsoft.com/office/drawing/2014/main" id="{0A2ACE11-44E0-44ED-AA10-CB0B57204E89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en-US" sz="2400" b="1" kern="1200" dirty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en-US" sz="2400" b="1" i="0" spc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326" y="1192616"/>
            <a:ext cx="3804146" cy="42072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11274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141700"/>
            <a:ext cx="10787270" cy="830649"/>
          </a:xfrm>
        </p:spPr>
        <p:txBody>
          <a:bodyPr>
            <a:normAutofit/>
          </a:bodyPr>
          <a:lstStyle/>
          <a:p>
            <a:r>
              <a:rPr lang="fr-FR" sz="4000" dirty="0" smtClean="0">
                <a:latin typeface="Cooper Black" panose="0208090404030B020404" pitchFamily="18" charset="0"/>
              </a:rPr>
              <a:t>Prototypage</a:t>
            </a:r>
            <a:r>
              <a:rPr lang="en-US" sz="4000" dirty="0" smtClean="0">
                <a:latin typeface="Cooper Black" panose="0208090404030B020404" pitchFamily="18" charset="0"/>
              </a:rPr>
              <a:t> avec Arduino</a:t>
            </a:r>
            <a:endParaRPr lang="en-US" sz="400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3567" y="5169037"/>
            <a:ext cx="4300038" cy="1199398"/>
          </a:xfrm>
        </p:spPr>
        <p:txBody>
          <a:bodyPr>
            <a:no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Chaparral Pro Light" panose="02060403030505090203" pitchFamily="18" charset="0"/>
              </a:rPr>
              <a:t>Formateur : </a:t>
            </a:r>
          </a:p>
          <a:p>
            <a:r>
              <a:rPr lang="fr-FR" sz="3200" dirty="0" smtClean="0">
                <a:latin typeface="Chaparral Pro Light" panose="02060403030505090203" pitchFamily="18" charset="0"/>
              </a:rPr>
              <a:t>SANOU Alexandre</a:t>
            </a:r>
            <a:endParaRPr lang="fr-FR" sz="3200" dirty="0">
              <a:solidFill>
                <a:schemeClr val="bg1"/>
              </a:solidFill>
              <a:latin typeface="Chaparral Pro Light" panose="02060403030505090203" pitchFamily="18" charset="0"/>
            </a:endParaRP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 txBox="1">
            <a:spLocks/>
          </p:cNvSpPr>
          <p:nvPr/>
        </p:nvSpPr>
        <p:spPr>
          <a:xfrm>
            <a:off x="6791193" y="5169037"/>
            <a:ext cx="4300038" cy="1199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 smtClean="0">
                <a:latin typeface="Chaparral Pro Light" panose="02060403030505090203" pitchFamily="18" charset="0"/>
              </a:rPr>
              <a:t>Du 6 au 9 Avril </a:t>
            </a:r>
            <a:endParaRPr lang="fr-FR" sz="3200" dirty="0">
              <a:latin typeface="Chaparral Pro Light" panose="020604030305050902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698" y="2415367"/>
            <a:ext cx="4059576" cy="153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008296" y="6501008"/>
            <a:ext cx="1828800" cy="2630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17716" y="1695415"/>
            <a:ext cx="6556569" cy="3467170"/>
          </a:xfrm>
        </p:spPr>
        <p:txBody>
          <a:bodyPr>
            <a:noAutofit/>
          </a:bodyPr>
          <a:lstStyle/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Un Arduino Méga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30 </a:t>
            </a:r>
            <a:r>
              <a:rPr lang="fr-FR" sz="3200" dirty="0" err="1" smtClean="0">
                <a:solidFill>
                  <a:schemeClr val="tx1"/>
                </a:solidFill>
                <a:latin typeface="Chaparral Pro Light" panose="02060403030505090203" pitchFamily="18" charset="0"/>
              </a:rPr>
              <a:t>leds</a:t>
            </a: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 (6*par couleur)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30 tubes en verre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30 résistances (optionnel)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Papier cartonné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 txBox="1">
            <a:spLocks/>
          </p:cNvSpPr>
          <p:nvPr/>
        </p:nvSpPr>
        <p:spPr>
          <a:xfrm>
            <a:off x="1943920" y="730443"/>
            <a:ext cx="8304160" cy="83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Matériels nécessaires</a:t>
            </a:r>
            <a:endParaRPr lang="en-US" sz="4000" dirty="0">
              <a:solidFill>
                <a:schemeClr val="tx1"/>
              </a:solidFill>
              <a:latin typeface="Cooper Black" panose="0208090404030B0204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7" y="213473"/>
            <a:ext cx="1664181" cy="62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008296" y="6501008"/>
            <a:ext cx="1828800" cy="2630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 txBox="1">
            <a:spLocks/>
          </p:cNvSpPr>
          <p:nvPr/>
        </p:nvSpPr>
        <p:spPr>
          <a:xfrm>
            <a:off x="4167290" y="730443"/>
            <a:ext cx="3857421" cy="83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Hardware</a:t>
            </a:r>
            <a:endParaRPr lang="en-US" sz="4000" dirty="0">
              <a:solidFill>
                <a:schemeClr val="tx1"/>
              </a:solidFill>
              <a:latin typeface="Cooper Black" panose="0208090404030B0204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63" b="24490"/>
          <a:stretch/>
        </p:blipFill>
        <p:spPr>
          <a:xfrm>
            <a:off x="5984046" y="2818356"/>
            <a:ext cx="4400029" cy="16784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754" y="1711629"/>
            <a:ext cx="3780590" cy="4200656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31342" y="6062822"/>
            <a:ext cx="2792100" cy="356622"/>
          </a:xfrm>
        </p:spPr>
        <p:txBody>
          <a:bodyPr>
            <a:noAutofit/>
          </a:bodyPr>
          <a:lstStyle/>
          <a:p>
            <a:pPr algn="l"/>
            <a:r>
              <a:rPr lang="fr-FR" sz="2000" dirty="0" err="1" smtClean="0">
                <a:solidFill>
                  <a:schemeClr val="tx1"/>
                </a:solidFill>
                <a:latin typeface="Chaparral Pro Light" panose="02060403030505090203" pitchFamily="18" charset="0"/>
              </a:rPr>
              <a:t>Led</a:t>
            </a:r>
            <a:endParaRPr lang="fr-FR" sz="3200" dirty="0" smtClean="0">
              <a:solidFill>
                <a:schemeClr val="tx1"/>
              </a:solidFill>
              <a:latin typeface="Chaparral Pro Light" panose="02060403030505090203" pitchFamily="18" charset="0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 txBox="1">
            <a:spLocks/>
          </p:cNvSpPr>
          <p:nvPr/>
        </p:nvSpPr>
        <p:spPr>
          <a:xfrm>
            <a:off x="7306263" y="4697484"/>
            <a:ext cx="2792100" cy="3566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0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Résistance</a:t>
            </a:r>
            <a:endParaRPr lang="fr-FR" sz="3200" dirty="0" smtClean="0">
              <a:solidFill>
                <a:schemeClr val="tx1"/>
              </a:solidFill>
              <a:latin typeface="Chaparral Pro Light" panose="02060403030505090203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7" y="213473"/>
            <a:ext cx="1664181" cy="62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48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008296" y="6501008"/>
            <a:ext cx="1828800" cy="2630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 txBox="1">
            <a:spLocks/>
          </p:cNvSpPr>
          <p:nvPr/>
        </p:nvSpPr>
        <p:spPr>
          <a:xfrm>
            <a:off x="4248709" y="814192"/>
            <a:ext cx="3694583" cy="83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Software</a:t>
            </a:r>
            <a:endParaRPr lang="en-US" sz="4000" dirty="0">
              <a:solidFill>
                <a:schemeClr val="tx1"/>
              </a:solidFill>
              <a:latin typeface="Cooper Black" panose="0208090404030B020404" pitchFamily="18" charset="0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91560" y="1695415"/>
            <a:ext cx="6808880" cy="3467170"/>
          </a:xfrm>
        </p:spPr>
        <p:txBody>
          <a:bodyPr>
            <a:noAutofit/>
          </a:bodyPr>
          <a:lstStyle/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err="1" smtClean="0">
                <a:solidFill>
                  <a:schemeClr val="tx1"/>
                </a:solidFill>
                <a:latin typeface="Chaparral Pro Light" panose="02060403030505090203" pitchFamily="18" charset="0"/>
              </a:rPr>
              <a:t>Led</a:t>
            </a: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 : OUTPUT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err="1" smtClean="0">
                <a:solidFill>
                  <a:schemeClr val="tx1"/>
                </a:solidFill>
                <a:latin typeface="Chaparral Pro Light" panose="02060403030505090203" pitchFamily="18" charset="0"/>
              </a:rPr>
              <a:t>Digitalwrite</a:t>
            </a: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 (HIGH, LOW)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Delay(1000)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7" y="213473"/>
            <a:ext cx="1664181" cy="62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07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008296" y="6501008"/>
            <a:ext cx="1828800" cy="2630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 txBox="1">
            <a:spLocks/>
          </p:cNvSpPr>
          <p:nvPr/>
        </p:nvSpPr>
        <p:spPr>
          <a:xfrm>
            <a:off x="2914688" y="814192"/>
            <a:ext cx="6362625" cy="83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Design + Maquette</a:t>
            </a:r>
            <a:endParaRPr lang="en-US" sz="4000" dirty="0">
              <a:solidFill>
                <a:schemeClr val="tx1"/>
              </a:solidFill>
              <a:latin typeface="Cooper Black" panose="0208090404030B0204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7" y="213473"/>
            <a:ext cx="1664181" cy="6275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67" t="30537" r="28020" b="12316"/>
          <a:stretch/>
        </p:blipFill>
        <p:spPr>
          <a:xfrm>
            <a:off x="313151" y="2204580"/>
            <a:ext cx="3682652" cy="32317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39" t="38512" r="31258" b="22282"/>
          <a:stretch/>
        </p:blipFill>
        <p:spPr>
          <a:xfrm>
            <a:off x="4308953" y="2179529"/>
            <a:ext cx="4239318" cy="36074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9" t="30316" r="36862" b="15195"/>
          <a:stretch/>
        </p:blipFill>
        <p:spPr>
          <a:xfrm>
            <a:off x="8861421" y="2354892"/>
            <a:ext cx="2981196" cy="308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008296" y="6501008"/>
            <a:ext cx="1828800" cy="2630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 txBox="1">
            <a:spLocks/>
          </p:cNvSpPr>
          <p:nvPr/>
        </p:nvSpPr>
        <p:spPr>
          <a:xfrm>
            <a:off x="2914688" y="814192"/>
            <a:ext cx="6362625" cy="83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Pratique !</a:t>
            </a:r>
            <a:endParaRPr lang="en-US" sz="4000" dirty="0">
              <a:solidFill>
                <a:schemeClr val="tx1"/>
              </a:solidFill>
              <a:latin typeface="Cooper Black" panose="0208090404030B020404" pitchFamily="18" charset="0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203" y="3104593"/>
            <a:ext cx="2109829" cy="648813"/>
          </a:xfrm>
        </p:spPr>
        <p:txBody>
          <a:bodyPr>
            <a:noAutofit/>
          </a:bodyPr>
          <a:lstStyle/>
          <a:p>
            <a:pPr algn="l"/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Montage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 txBox="1">
            <a:spLocks/>
          </p:cNvSpPr>
          <p:nvPr/>
        </p:nvSpPr>
        <p:spPr>
          <a:xfrm>
            <a:off x="4919360" y="3016911"/>
            <a:ext cx="6642163" cy="8241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Algorithme + Programmation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7" y="213473"/>
            <a:ext cx="1664181" cy="62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66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008296" y="6501008"/>
            <a:ext cx="1828800" cy="2630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9431" y="2463800"/>
            <a:ext cx="7252569" cy="1930400"/>
          </a:xfrm>
        </p:spPr>
        <p:txBody>
          <a:bodyPr>
            <a:noAutofit/>
          </a:bodyPr>
          <a:lstStyle/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Fonctionnalité : Régulation de la circulation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Fonctions : Allumer ,Éteindre, Clignoter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 txBox="1">
            <a:spLocks/>
          </p:cNvSpPr>
          <p:nvPr/>
        </p:nvSpPr>
        <p:spPr>
          <a:xfrm>
            <a:off x="6113297" y="943385"/>
            <a:ext cx="5135075" cy="83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Feu Tricolore</a:t>
            </a:r>
            <a:endParaRPr lang="en-US" sz="4000" dirty="0">
              <a:solidFill>
                <a:schemeClr val="tx1"/>
              </a:solidFill>
              <a:latin typeface="Cooper Black" panose="0208090404030B0204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2" r="27505"/>
          <a:stretch/>
        </p:blipFill>
        <p:spPr>
          <a:xfrm>
            <a:off x="1390389" y="793073"/>
            <a:ext cx="1991639" cy="45540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7" y="213473"/>
            <a:ext cx="1664181" cy="62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5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008296" y="6501008"/>
            <a:ext cx="1828800" cy="2630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73875" y="1695415"/>
            <a:ext cx="6644251" cy="3467170"/>
          </a:xfrm>
        </p:spPr>
        <p:txBody>
          <a:bodyPr>
            <a:noAutofit/>
          </a:bodyPr>
          <a:lstStyle/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Un Arduino </a:t>
            </a:r>
            <a:r>
              <a:rPr lang="fr-FR" sz="3200" dirty="0" err="1" smtClean="0">
                <a:solidFill>
                  <a:schemeClr val="tx1"/>
                </a:solidFill>
                <a:latin typeface="Chaparral Pro Light" panose="02060403030505090203" pitchFamily="18" charset="0"/>
              </a:rPr>
              <a:t>Uno</a:t>
            </a:r>
            <a:endParaRPr lang="fr-FR" sz="3200" dirty="0" smtClean="0">
              <a:solidFill>
                <a:schemeClr val="tx1"/>
              </a:solidFill>
              <a:latin typeface="Chaparral Pro Light" panose="02060403030505090203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12 </a:t>
            </a:r>
            <a:r>
              <a:rPr lang="fr-FR" sz="3200" dirty="0" err="1" smtClean="0">
                <a:solidFill>
                  <a:schemeClr val="tx1"/>
                </a:solidFill>
                <a:latin typeface="Chaparral Pro Light" panose="02060403030505090203" pitchFamily="18" charset="0"/>
              </a:rPr>
              <a:t>leds</a:t>
            </a: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 (3*par couleur)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12 résistances (optionnel)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Papier cartonné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 txBox="1">
            <a:spLocks/>
          </p:cNvSpPr>
          <p:nvPr/>
        </p:nvSpPr>
        <p:spPr>
          <a:xfrm>
            <a:off x="1975235" y="730443"/>
            <a:ext cx="8241531" cy="83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Matériels nécessaires</a:t>
            </a:r>
            <a:endParaRPr lang="en-US" sz="4000" dirty="0">
              <a:solidFill>
                <a:schemeClr val="tx1"/>
              </a:solidFill>
              <a:latin typeface="Cooper Black" panose="0208090404030B0204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7" y="213473"/>
            <a:ext cx="1664181" cy="62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7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008296" y="6501008"/>
            <a:ext cx="1828800" cy="2630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 txBox="1">
            <a:spLocks/>
          </p:cNvSpPr>
          <p:nvPr/>
        </p:nvSpPr>
        <p:spPr>
          <a:xfrm>
            <a:off x="4075042" y="730443"/>
            <a:ext cx="4041916" cy="83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Hardware</a:t>
            </a:r>
            <a:endParaRPr lang="en-US" sz="4000" dirty="0">
              <a:solidFill>
                <a:schemeClr val="tx1"/>
              </a:solidFill>
              <a:latin typeface="Cooper Black" panose="0208090404030B0204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63" b="24490"/>
          <a:stretch/>
        </p:blipFill>
        <p:spPr>
          <a:xfrm>
            <a:off x="5984046" y="2818356"/>
            <a:ext cx="4400029" cy="16784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754" y="1711629"/>
            <a:ext cx="3780590" cy="4200656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31342" y="6062822"/>
            <a:ext cx="2792100" cy="356622"/>
          </a:xfrm>
        </p:spPr>
        <p:txBody>
          <a:bodyPr>
            <a:noAutofit/>
          </a:bodyPr>
          <a:lstStyle/>
          <a:p>
            <a:pPr algn="l"/>
            <a:r>
              <a:rPr lang="fr-FR" sz="2000" dirty="0" err="1" smtClean="0">
                <a:solidFill>
                  <a:schemeClr val="tx1"/>
                </a:solidFill>
                <a:latin typeface="Chaparral Pro Light" panose="02060403030505090203" pitchFamily="18" charset="0"/>
              </a:rPr>
              <a:t>Led</a:t>
            </a:r>
            <a:endParaRPr lang="fr-FR" sz="3200" dirty="0" smtClean="0">
              <a:solidFill>
                <a:schemeClr val="tx1"/>
              </a:solidFill>
              <a:latin typeface="Chaparral Pro Light" panose="02060403030505090203" pitchFamily="18" charset="0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 txBox="1">
            <a:spLocks/>
          </p:cNvSpPr>
          <p:nvPr/>
        </p:nvSpPr>
        <p:spPr>
          <a:xfrm>
            <a:off x="7306263" y="4697484"/>
            <a:ext cx="2792100" cy="3566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0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Résistance</a:t>
            </a:r>
            <a:endParaRPr lang="fr-FR" sz="3200" dirty="0" smtClean="0">
              <a:solidFill>
                <a:schemeClr val="tx1"/>
              </a:solidFill>
              <a:latin typeface="Chaparral Pro Light" panose="02060403030505090203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7" y="213473"/>
            <a:ext cx="1664181" cy="62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008296" y="6501008"/>
            <a:ext cx="1828800" cy="2630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 txBox="1">
            <a:spLocks/>
          </p:cNvSpPr>
          <p:nvPr/>
        </p:nvSpPr>
        <p:spPr>
          <a:xfrm>
            <a:off x="4123449" y="814192"/>
            <a:ext cx="3945103" cy="83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Software</a:t>
            </a:r>
            <a:endParaRPr lang="en-US" sz="4000" dirty="0">
              <a:solidFill>
                <a:schemeClr val="tx1"/>
              </a:solidFill>
              <a:latin typeface="Cooper Black" panose="0208090404030B020404" pitchFamily="18" charset="0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92456" y="1695415"/>
            <a:ext cx="6807089" cy="3467170"/>
          </a:xfrm>
        </p:spPr>
        <p:txBody>
          <a:bodyPr>
            <a:noAutofit/>
          </a:bodyPr>
          <a:lstStyle/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err="1" smtClean="0">
                <a:solidFill>
                  <a:schemeClr val="tx1"/>
                </a:solidFill>
                <a:latin typeface="Chaparral Pro Light" panose="02060403030505090203" pitchFamily="18" charset="0"/>
              </a:rPr>
              <a:t>Led</a:t>
            </a: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 : OUTPUT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err="1" smtClean="0">
                <a:solidFill>
                  <a:schemeClr val="tx1"/>
                </a:solidFill>
                <a:latin typeface="Chaparral Pro Light" panose="02060403030505090203" pitchFamily="18" charset="0"/>
              </a:rPr>
              <a:t>Digitalwrite</a:t>
            </a: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 (HIGH, LOW)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Delay(1000)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7" y="213473"/>
            <a:ext cx="1664181" cy="62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2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008296" y="6501008"/>
            <a:ext cx="1828800" cy="2630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 txBox="1">
            <a:spLocks/>
          </p:cNvSpPr>
          <p:nvPr/>
        </p:nvSpPr>
        <p:spPr>
          <a:xfrm>
            <a:off x="2914688" y="814192"/>
            <a:ext cx="6362625" cy="83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Design + Maquette</a:t>
            </a:r>
            <a:endParaRPr lang="en-US" sz="4000" dirty="0">
              <a:solidFill>
                <a:schemeClr val="tx1"/>
              </a:solidFill>
              <a:latin typeface="Cooper Black" panose="0208090404030B0204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7" y="213473"/>
            <a:ext cx="1664181" cy="62758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603321" y="1825668"/>
            <a:ext cx="4985359" cy="3206664"/>
            <a:chOff x="1465545" y="1841325"/>
            <a:chExt cx="4985359" cy="320666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75" t="30094" r="30759" b="20068"/>
            <a:stretch/>
          </p:blipFill>
          <p:spPr>
            <a:xfrm>
              <a:off x="1465545" y="2229633"/>
              <a:ext cx="2279737" cy="2818356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56" t="32531" r="37858" b="20511"/>
            <a:stretch/>
          </p:blipFill>
          <p:spPr>
            <a:xfrm>
              <a:off x="4521896" y="1841325"/>
              <a:ext cx="1929008" cy="29634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62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841057"/>
            <a:ext cx="10787270" cy="830649"/>
          </a:xfrm>
        </p:spPr>
        <p:txBody>
          <a:bodyPr>
            <a:normAutofit/>
          </a:bodyPr>
          <a:lstStyle/>
          <a:p>
            <a:r>
              <a:rPr lang="fr-FR" sz="4000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Contenu de la formation</a:t>
            </a:r>
            <a:endParaRPr lang="en-US" sz="4000" dirty="0">
              <a:solidFill>
                <a:schemeClr val="tx1"/>
              </a:solidFill>
              <a:latin typeface="Cooper Black" panose="0208090404030B0204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008296" y="6501008"/>
            <a:ext cx="1828800" cy="2630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9846" y="2295379"/>
            <a:ext cx="11172309" cy="2267242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Rappel sur les fonctions de bases d’Arduino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Les étapes du prototypage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Réalisation de trois prototypes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bg1"/>
              </a:solidFill>
              <a:latin typeface="Chaparral Pro Light" panose="02060403030505090203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7" y="213473"/>
            <a:ext cx="1664181" cy="62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4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008296" y="6501008"/>
            <a:ext cx="1828800" cy="2630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 txBox="1">
            <a:spLocks/>
          </p:cNvSpPr>
          <p:nvPr/>
        </p:nvSpPr>
        <p:spPr>
          <a:xfrm>
            <a:off x="4117186" y="814192"/>
            <a:ext cx="3957629" cy="83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Pratique !</a:t>
            </a:r>
            <a:endParaRPr lang="en-US" sz="4000" dirty="0">
              <a:solidFill>
                <a:schemeClr val="tx1"/>
              </a:solidFill>
              <a:latin typeface="Cooper Black" panose="0208090404030B020404" pitchFamily="18" charset="0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203" y="3104594"/>
            <a:ext cx="2109829" cy="648813"/>
          </a:xfrm>
        </p:spPr>
        <p:txBody>
          <a:bodyPr>
            <a:noAutofit/>
          </a:bodyPr>
          <a:lstStyle/>
          <a:p>
            <a:pPr algn="l"/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Montage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 txBox="1">
            <a:spLocks/>
          </p:cNvSpPr>
          <p:nvPr/>
        </p:nvSpPr>
        <p:spPr>
          <a:xfrm>
            <a:off x="4919360" y="3016911"/>
            <a:ext cx="6642163" cy="8241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Algorithme + Programmation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7" y="213473"/>
            <a:ext cx="1664181" cy="62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1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008296" y="6501008"/>
            <a:ext cx="1828800" cy="2630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94335" y="3156558"/>
            <a:ext cx="6897665" cy="2151936"/>
          </a:xfrm>
        </p:spPr>
        <p:txBody>
          <a:bodyPr>
            <a:noAutofit/>
          </a:bodyPr>
          <a:lstStyle/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Fonctionnalité : éclairage et alarme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Fonctions : Allumer ,Éteindre, alarme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 txBox="1">
            <a:spLocks/>
          </p:cNvSpPr>
          <p:nvPr/>
        </p:nvSpPr>
        <p:spPr>
          <a:xfrm>
            <a:off x="5315210" y="588725"/>
            <a:ext cx="6876790" cy="2329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Éclairage Automatique et alarme anti feu dans un entrepôt</a:t>
            </a:r>
            <a:endParaRPr lang="en-US" sz="4000" dirty="0">
              <a:solidFill>
                <a:schemeClr val="tx1"/>
              </a:solidFill>
              <a:latin typeface="Cooper Black" panose="0208090404030B0204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88" y="1465546"/>
            <a:ext cx="4876031" cy="36718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7" y="213473"/>
            <a:ext cx="1664181" cy="62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008296" y="6501008"/>
            <a:ext cx="1828800" cy="2630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15842" y="1022472"/>
            <a:ext cx="8360317" cy="5478536"/>
          </a:xfrm>
        </p:spPr>
        <p:txBody>
          <a:bodyPr>
            <a:noAutofit/>
          </a:bodyPr>
          <a:lstStyle/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Un Arduino </a:t>
            </a:r>
            <a:r>
              <a:rPr lang="fr-FR" sz="3200" dirty="0" err="1" smtClean="0">
                <a:solidFill>
                  <a:schemeClr val="tx1"/>
                </a:solidFill>
                <a:latin typeface="Chaparral Pro Light" panose="02060403030505090203" pitchFamily="18" charset="0"/>
              </a:rPr>
              <a:t>Uno</a:t>
            </a:r>
            <a:endParaRPr lang="fr-FR" sz="3200" dirty="0" smtClean="0">
              <a:solidFill>
                <a:schemeClr val="tx1"/>
              </a:solidFill>
              <a:latin typeface="Chaparral Pro Light" panose="02060403030505090203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4 Ampoules, 4 douilles, rallonge, fils électriques (</a:t>
            </a:r>
            <a:r>
              <a:rPr lang="fr-FR" sz="3200" dirty="0" err="1" smtClean="0">
                <a:solidFill>
                  <a:schemeClr val="tx1"/>
                </a:solidFill>
                <a:latin typeface="Chaparral Pro Light" panose="02060403030505090203" pitchFamily="18" charset="0"/>
              </a:rPr>
              <a:t>leds</a:t>
            </a: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)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4 relais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2 capteurs de mouvement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1 capteur de son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1 récepteur infrarouge, un émetteur infrarouge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1 capteur de flamme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err="1" smtClean="0">
                <a:solidFill>
                  <a:schemeClr val="tx1"/>
                </a:solidFill>
                <a:latin typeface="Chaparral Pro Light" panose="02060403030505090203" pitchFamily="18" charset="0"/>
              </a:rPr>
              <a:t>Buzzer</a:t>
            </a:r>
            <a:endParaRPr lang="fr-FR" sz="3200" dirty="0" smtClean="0">
              <a:solidFill>
                <a:schemeClr val="tx1"/>
              </a:solidFill>
              <a:latin typeface="Chaparral Pro Light" panose="02060403030505090203" pitchFamily="18" charset="0"/>
            </a:endParaRP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 txBox="1">
            <a:spLocks/>
          </p:cNvSpPr>
          <p:nvPr/>
        </p:nvSpPr>
        <p:spPr>
          <a:xfrm>
            <a:off x="2006550" y="191823"/>
            <a:ext cx="8178900" cy="83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Matériels nécessaires</a:t>
            </a:r>
            <a:endParaRPr lang="en-US" sz="4000" dirty="0">
              <a:solidFill>
                <a:schemeClr val="tx1"/>
              </a:solidFill>
              <a:latin typeface="Cooper Black" panose="0208090404030B0204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7" y="213473"/>
            <a:ext cx="1664181" cy="62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09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008296" y="6501008"/>
            <a:ext cx="1828800" cy="2630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 txBox="1">
            <a:spLocks/>
          </p:cNvSpPr>
          <p:nvPr/>
        </p:nvSpPr>
        <p:spPr>
          <a:xfrm>
            <a:off x="4123449" y="730443"/>
            <a:ext cx="3945103" cy="83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Hardware</a:t>
            </a:r>
            <a:endParaRPr lang="en-US" sz="4000" dirty="0">
              <a:solidFill>
                <a:schemeClr val="tx1"/>
              </a:solidFill>
              <a:latin typeface="Cooper Black" panose="0208090404030B0204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9" t="35068" r="28204" b="32785"/>
          <a:stretch/>
        </p:blipFill>
        <p:spPr>
          <a:xfrm>
            <a:off x="507899" y="2016690"/>
            <a:ext cx="2868461" cy="22045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734" y="2016690"/>
            <a:ext cx="2143125" cy="2143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1" r="23085"/>
          <a:stretch/>
        </p:blipFill>
        <p:spPr>
          <a:xfrm>
            <a:off x="4121062" y="2016690"/>
            <a:ext cx="1069131" cy="19637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793" y="1983548"/>
            <a:ext cx="2793304" cy="2793304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2069" y="4320248"/>
            <a:ext cx="2792100" cy="356622"/>
          </a:xfrm>
        </p:spPr>
        <p:txBody>
          <a:bodyPr>
            <a:noAutofit/>
          </a:bodyPr>
          <a:lstStyle/>
          <a:p>
            <a:pPr algn="l"/>
            <a:r>
              <a:rPr lang="fr-FR" sz="20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Arduino </a:t>
            </a:r>
            <a:r>
              <a:rPr lang="fr-FR" sz="2000" dirty="0" err="1" smtClean="0">
                <a:solidFill>
                  <a:schemeClr val="tx1"/>
                </a:solidFill>
                <a:latin typeface="Chaparral Pro Light" panose="02060403030505090203" pitchFamily="18" charset="0"/>
              </a:rPr>
              <a:t>Uno</a:t>
            </a:r>
            <a:endParaRPr lang="fr-FR" sz="3200" dirty="0" smtClean="0">
              <a:solidFill>
                <a:schemeClr val="tx1"/>
              </a:solidFill>
              <a:latin typeface="Chaparral Pro Light" panose="02060403030505090203" pitchFamily="18" charset="0"/>
            </a:endParaRP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 txBox="1">
            <a:spLocks/>
          </p:cNvSpPr>
          <p:nvPr/>
        </p:nvSpPr>
        <p:spPr>
          <a:xfrm>
            <a:off x="3476381" y="4075005"/>
            <a:ext cx="2792100" cy="3566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0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Ampoule </a:t>
            </a:r>
            <a:r>
              <a:rPr lang="fr-FR" sz="2000" dirty="0" err="1" smtClean="0">
                <a:solidFill>
                  <a:schemeClr val="tx1"/>
                </a:solidFill>
                <a:latin typeface="Chaparral Pro Light" panose="02060403030505090203" pitchFamily="18" charset="0"/>
              </a:rPr>
              <a:t>led</a:t>
            </a:r>
            <a:endParaRPr lang="fr-FR" sz="3200" dirty="0" smtClean="0">
              <a:solidFill>
                <a:schemeClr val="tx1"/>
              </a:solidFill>
              <a:latin typeface="Chaparral Pro Light" panose="02060403030505090203" pitchFamily="18" charset="0"/>
            </a:endParaRP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 txBox="1">
            <a:spLocks/>
          </p:cNvSpPr>
          <p:nvPr/>
        </p:nvSpPr>
        <p:spPr>
          <a:xfrm>
            <a:off x="6958809" y="4498559"/>
            <a:ext cx="1133005" cy="3566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0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PIR</a:t>
            </a:r>
            <a:endParaRPr lang="fr-FR" sz="3200" dirty="0" smtClean="0">
              <a:solidFill>
                <a:schemeClr val="tx1"/>
              </a:solidFill>
              <a:latin typeface="Chaparral Pro Light" panose="02060403030505090203" pitchFamily="18" charset="0"/>
            </a:endParaRP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 txBox="1">
            <a:spLocks/>
          </p:cNvSpPr>
          <p:nvPr/>
        </p:nvSpPr>
        <p:spPr>
          <a:xfrm>
            <a:off x="8943997" y="4676870"/>
            <a:ext cx="2792100" cy="3566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0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Sound </a:t>
            </a:r>
            <a:r>
              <a:rPr lang="fr-FR" sz="2000" dirty="0" err="1" smtClean="0">
                <a:solidFill>
                  <a:schemeClr val="tx1"/>
                </a:solidFill>
                <a:latin typeface="Chaparral Pro Light" panose="02060403030505090203" pitchFamily="18" charset="0"/>
              </a:rPr>
              <a:t>Sensor</a:t>
            </a:r>
            <a:endParaRPr lang="fr-FR" sz="3200" dirty="0" smtClean="0">
              <a:solidFill>
                <a:schemeClr val="tx1"/>
              </a:solidFill>
              <a:latin typeface="Chaparral Pro Light" panose="02060403030505090203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47" b="11598"/>
          <a:stretch/>
        </p:blipFill>
        <p:spPr>
          <a:xfrm>
            <a:off x="3476381" y="4547142"/>
            <a:ext cx="2264116" cy="1678961"/>
          </a:xfrm>
          <a:prstGeom prst="rect">
            <a:avLst/>
          </a:prstGeom>
        </p:spPr>
      </p:pic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 txBox="1">
            <a:spLocks/>
          </p:cNvSpPr>
          <p:nvPr/>
        </p:nvSpPr>
        <p:spPr>
          <a:xfrm>
            <a:off x="3963862" y="6332540"/>
            <a:ext cx="1383530" cy="417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0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Relay</a:t>
            </a:r>
            <a:endParaRPr lang="fr-FR" sz="3200" dirty="0" smtClean="0">
              <a:solidFill>
                <a:schemeClr val="tx1"/>
              </a:solidFill>
              <a:latin typeface="Chaparral Pro Light" panose="02060403030505090203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7" y="213473"/>
            <a:ext cx="1664181" cy="62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7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008296" y="6501008"/>
            <a:ext cx="1828800" cy="2630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 txBox="1">
            <a:spLocks/>
          </p:cNvSpPr>
          <p:nvPr/>
        </p:nvSpPr>
        <p:spPr>
          <a:xfrm>
            <a:off x="4129712" y="730443"/>
            <a:ext cx="3932577" cy="83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Hardware</a:t>
            </a:r>
            <a:endParaRPr lang="en-US" sz="4000" dirty="0">
              <a:solidFill>
                <a:schemeClr val="tx1"/>
              </a:solidFill>
              <a:latin typeface="Cooper Black" panose="0208090404030B0204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18" y="1561092"/>
            <a:ext cx="2686572" cy="26865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7" t="13314" r="10619" b="13919"/>
          <a:stretch/>
        </p:blipFill>
        <p:spPr>
          <a:xfrm>
            <a:off x="2931090" y="1864717"/>
            <a:ext cx="2793304" cy="20793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0" t="29954" r="31857" b="31507"/>
          <a:stretch/>
        </p:blipFill>
        <p:spPr>
          <a:xfrm>
            <a:off x="9269260" y="1728591"/>
            <a:ext cx="2567836" cy="26429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1" t="13671" r="6749" b="17945"/>
          <a:stretch/>
        </p:blipFill>
        <p:spPr>
          <a:xfrm>
            <a:off x="6102461" y="1540701"/>
            <a:ext cx="3166799" cy="2706963"/>
          </a:xfrm>
          <a:prstGeom prst="rect">
            <a:avLst/>
          </a:prstGeom>
        </p:spPr>
      </p:pic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 txBox="1">
            <a:spLocks/>
          </p:cNvSpPr>
          <p:nvPr/>
        </p:nvSpPr>
        <p:spPr>
          <a:xfrm>
            <a:off x="433047" y="4371583"/>
            <a:ext cx="2172367" cy="3566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0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IR </a:t>
            </a:r>
            <a:r>
              <a:rPr lang="fr-FR" sz="2000" dirty="0" err="1" smtClean="0">
                <a:solidFill>
                  <a:schemeClr val="tx1"/>
                </a:solidFill>
                <a:latin typeface="Chaparral Pro Light" panose="02060403030505090203" pitchFamily="18" charset="0"/>
              </a:rPr>
              <a:t>receiver</a:t>
            </a:r>
            <a:endParaRPr lang="fr-FR" sz="3200" dirty="0" smtClean="0">
              <a:solidFill>
                <a:schemeClr val="tx1"/>
              </a:solidFill>
              <a:latin typeface="Chaparral Pro Light" panose="02060403030505090203" pitchFamily="18" charset="0"/>
            </a:endParaRP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 txBox="1">
            <a:spLocks/>
          </p:cNvSpPr>
          <p:nvPr/>
        </p:nvSpPr>
        <p:spPr>
          <a:xfrm>
            <a:off x="3310361" y="4371583"/>
            <a:ext cx="1925518" cy="3566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0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IR </a:t>
            </a:r>
            <a:r>
              <a:rPr lang="fr-FR" sz="2000" dirty="0" err="1" smtClean="0">
                <a:solidFill>
                  <a:schemeClr val="tx1"/>
                </a:solidFill>
                <a:latin typeface="Chaparral Pro Light" panose="02060403030505090203" pitchFamily="18" charset="0"/>
              </a:rPr>
              <a:t>emiiter</a:t>
            </a:r>
            <a:endParaRPr lang="fr-FR" sz="3200" dirty="0" smtClean="0">
              <a:solidFill>
                <a:schemeClr val="tx1"/>
              </a:solidFill>
              <a:latin typeface="Chaparral Pro Light" panose="02060403030505090203" pitchFamily="18" charset="0"/>
            </a:endParaRP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 txBox="1">
            <a:spLocks/>
          </p:cNvSpPr>
          <p:nvPr/>
        </p:nvSpPr>
        <p:spPr>
          <a:xfrm>
            <a:off x="6477160" y="4701300"/>
            <a:ext cx="2792100" cy="3566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000" dirty="0" err="1" smtClean="0">
                <a:solidFill>
                  <a:schemeClr val="tx1"/>
                </a:solidFill>
                <a:latin typeface="Chaparral Pro Light" panose="02060403030505090203" pitchFamily="18" charset="0"/>
              </a:rPr>
              <a:t>Flame</a:t>
            </a:r>
            <a:r>
              <a:rPr lang="fr-FR" sz="20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  <a:latin typeface="Chaparral Pro Light" panose="02060403030505090203" pitchFamily="18" charset="0"/>
              </a:rPr>
              <a:t>Sensor</a:t>
            </a:r>
            <a:endParaRPr lang="fr-FR" sz="3200" dirty="0" smtClean="0">
              <a:solidFill>
                <a:schemeClr val="tx1"/>
              </a:solidFill>
              <a:latin typeface="Chaparral Pro Light" panose="02060403030505090203" pitchFamily="18" charset="0"/>
            </a:endParaRP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 txBox="1">
            <a:spLocks/>
          </p:cNvSpPr>
          <p:nvPr/>
        </p:nvSpPr>
        <p:spPr>
          <a:xfrm>
            <a:off x="10008296" y="4629090"/>
            <a:ext cx="1452417" cy="3566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000" dirty="0" err="1" smtClean="0">
                <a:solidFill>
                  <a:schemeClr val="tx1"/>
                </a:solidFill>
                <a:latin typeface="Chaparral Pro Light" panose="02060403030505090203" pitchFamily="18" charset="0"/>
              </a:rPr>
              <a:t>Buzzer</a:t>
            </a:r>
            <a:endParaRPr lang="fr-FR" sz="3200" dirty="0" smtClean="0">
              <a:solidFill>
                <a:schemeClr val="tx1"/>
              </a:solidFill>
              <a:latin typeface="Chaparral Pro Light" panose="02060403030505090203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7" y="213473"/>
            <a:ext cx="1664181" cy="62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7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008296" y="6501008"/>
            <a:ext cx="1828800" cy="2630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 txBox="1">
            <a:spLocks/>
          </p:cNvSpPr>
          <p:nvPr/>
        </p:nvSpPr>
        <p:spPr>
          <a:xfrm>
            <a:off x="4298813" y="814192"/>
            <a:ext cx="3594375" cy="83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Software</a:t>
            </a:r>
            <a:endParaRPr lang="en-US" sz="4000" dirty="0">
              <a:solidFill>
                <a:schemeClr val="tx1"/>
              </a:solidFill>
              <a:latin typeface="Cooper Black" panose="0208090404030B020404" pitchFamily="18" charset="0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15842" y="1661298"/>
            <a:ext cx="8360317" cy="4730908"/>
          </a:xfrm>
        </p:spPr>
        <p:txBody>
          <a:bodyPr>
            <a:noAutofit/>
          </a:bodyPr>
          <a:lstStyle/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PIR, Sound </a:t>
            </a:r>
            <a:r>
              <a:rPr lang="fr-FR" sz="3200" dirty="0" err="1" smtClean="0">
                <a:solidFill>
                  <a:schemeClr val="tx1"/>
                </a:solidFill>
                <a:latin typeface="Chaparral Pro Light" panose="02060403030505090203" pitchFamily="18" charset="0"/>
              </a:rPr>
              <a:t>Sensor</a:t>
            </a: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, IR </a:t>
            </a:r>
            <a:r>
              <a:rPr lang="fr-FR" sz="3200" dirty="0" err="1" smtClean="0">
                <a:solidFill>
                  <a:schemeClr val="tx1"/>
                </a:solidFill>
                <a:latin typeface="Chaparral Pro Light" panose="02060403030505090203" pitchFamily="18" charset="0"/>
              </a:rPr>
              <a:t>Receiver</a:t>
            </a: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 : INPUT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err="1" smtClean="0">
                <a:solidFill>
                  <a:schemeClr val="tx1"/>
                </a:solidFill>
                <a:latin typeface="Chaparral Pro Light" panose="02060403030505090203" pitchFamily="18" charset="0"/>
              </a:rPr>
              <a:t>Relay,Buzzer</a:t>
            </a: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 : OUTPUT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err="1" smtClean="0">
                <a:solidFill>
                  <a:schemeClr val="tx1"/>
                </a:solidFill>
                <a:latin typeface="Chaparral Pro Light" panose="02060403030505090203" pitchFamily="18" charset="0"/>
              </a:rPr>
              <a:t>Flame</a:t>
            </a: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 : </a:t>
            </a:r>
            <a:r>
              <a:rPr lang="fr-FR" sz="3200" dirty="0" err="1" smtClean="0">
                <a:solidFill>
                  <a:schemeClr val="tx1"/>
                </a:solidFill>
                <a:latin typeface="Chaparral Pro Light" panose="02060403030505090203" pitchFamily="18" charset="0"/>
              </a:rPr>
              <a:t>Analog</a:t>
            </a: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 INPUT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err="1" smtClean="0">
                <a:solidFill>
                  <a:schemeClr val="tx1"/>
                </a:solidFill>
                <a:latin typeface="Chaparral Pro Light" panose="02060403030505090203" pitchFamily="18" charset="0"/>
              </a:rPr>
              <a:t>Digitalwrite</a:t>
            </a: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 (HIGH, LOW)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err="1" smtClean="0">
                <a:solidFill>
                  <a:schemeClr val="tx1"/>
                </a:solidFill>
                <a:latin typeface="Chaparral Pro Light" panose="02060403030505090203" pitchFamily="18" charset="0"/>
              </a:rPr>
              <a:t>DigitalRead</a:t>
            </a:r>
            <a:r>
              <a:rPr lang="fr-FR" sz="3200" dirty="0">
                <a:solidFill>
                  <a:schemeClr val="tx1"/>
                </a:solidFill>
                <a:latin typeface="Chaparral Pro Light" panose="02060403030505090203" pitchFamily="18" charset="0"/>
              </a:rPr>
              <a:t> </a:t>
            </a: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(0,1)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err="1" smtClean="0">
                <a:solidFill>
                  <a:schemeClr val="tx1"/>
                </a:solidFill>
                <a:latin typeface="Chaparral Pro Light" panose="02060403030505090203" pitchFamily="18" charset="0"/>
              </a:rPr>
              <a:t>AnalogoRead</a:t>
            </a: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(value)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Delay(1000)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7" y="213473"/>
            <a:ext cx="1664181" cy="62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48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008296" y="6501008"/>
            <a:ext cx="1828800" cy="2630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 txBox="1">
            <a:spLocks/>
          </p:cNvSpPr>
          <p:nvPr/>
        </p:nvSpPr>
        <p:spPr>
          <a:xfrm>
            <a:off x="2914688" y="814192"/>
            <a:ext cx="6362625" cy="83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Design + Maquette</a:t>
            </a:r>
            <a:endParaRPr lang="en-US" sz="4000" dirty="0">
              <a:solidFill>
                <a:schemeClr val="tx1"/>
              </a:solidFill>
              <a:latin typeface="Cooper Black" panose="0208090404030B0204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7" y="213473"/>
            <a:ext cx="1664181" cy="6275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3" t="26301" r="35340" b="28220"/>
          <a:stretch/>
        </p:blipFill>
        <p:spPr>
          <a:xfrm>
            <a:off x="3390377" y="1601602"/>
            <a:ext cx="5411245" cy="516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008296" y="6501008"/>
            <a:ext cx="1828800" cy="2630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 txBox="1">
            <a:spLocks/>
          </p:cNvSpPr>
          <p:nvPr/>
        </p:nvSpPr>
        <p:spPr>
          <a:xfrm>
            <a:off x="4035766" y="814192"/>
            <a:ext cx="4120468" cy="83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Pratique !</a:t>
            </a:r>
            <a:endParaRPr lang="en-US" sz="4000" dirty="0">
              <a:solidFill>
                <a:schemeClr val="tx1"/>
              </a:solidFill>
              <a:latin typeface="Cooper Black" panose="0208090404030B020404" pitchFamily="18" charset="0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203" y="3104594"/>
            <a:ext cx="2109829" cy="648813"/>
          </a:xfrm>
        </p:spPr>
        <p:txBody>
          <a:bodyPr>
            <a:noAutofit/>
          </a:bodyPr>
          <a:lstStyle/>
          <a:p>
            <a:pPr algn="l"/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Montage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 txBox="1">
            <a:spLocks/>
          </p:cNvSpPr>
          <p:nvPr/>
        </p:nvSpPr>
        <p:spPr>
          <a:xfrm>
            <a:off x="4919360" y="3016911"/>
            <a:ext cx="6642163" cy="8241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Algorithme + Programmation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7" y="213473"/>
            <a:ext cx="1664181" cy="62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03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93" y="197414"/>
            <a:ext cx="10787270" cy="830649"/>
          </a:xfrm>
        </p:spPr>
        <p:txBody>
          <a:bodyPr>
            <a:normAutofit/>
          </a:bodyPr>
          <a:lstStyle/>
          <a:p>
            <a:r>
              <a:rPr lang="fr-FR" sz="4000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Arduino</a:t>
            </a:r>
            <a:endParaRPr lang="en-US" sz="4000" dirty="0">
              <a:solidFill>
                <a:schemeClr val="tx1"/>
              </a:solidFill>
              <a:latin typeface="Cooper Black" panose="0208090404030B0204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008296" y="6501008"/>
            <a:ext cx="1828800" cy="2630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50" t="33790" r="29462" b="33516"/>
          <a:stretch/>
        </p:blipFill>
        <p:spPr>
          <a:xfrm>
            <a:off x="426793" y="1788142"/>
            <a:ext cx="2303882" cy="19181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889" y="1788142"/>
            <a:ext cx="3628591" cy="28965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729" y="1557574"/>
            <a:ext cx="2143125" cy="2143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729" y="3350195"/>
            <a:ext cx="2143125" cy="2143125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684" y="657987"/>
            <a:ext cx="4057526" cy="1468951"/>
          </a:xfrm>
        </p:spPr>
        <p:txBody>
          <a:bodyPr>
            <a:noAutofit/>
          </a:bodyPr>
          <a:lstStyle/>
          <a:p>
            <a:pPr algn="l"/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Microcontrôleur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 txBox="1">
            <a:spLocks/>
          </p:cNvSpPr>
          <p:nvPr/>
        </p:nvSpPr>
        <p:spPr>
          <a:xfrm>
            <a:off x="5056047" y="976882"/>
            <a:ext cx="2296804" cy="83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Interface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 txBox="1">
            <a:spLocks/>
          </p:cNvSpPr>
          <p:nvPr/>
        </p:nvSpPr>
        <p:spPr>
          <a:xfrm>
            <a:off x="9183049" y="976545"/>
            <a:ext cx="2885849" cy="7188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Composants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 txBox="1">
            <a:spLocks/>
          </p:cNvSpPr>
          <p:nvPr/>
        </p:nvSpPr>
        <p:spPr>
          <a:xfrm>
            <a:off x="178961" y="3676389"/>
            <a:ext cx="3499303" cy="29561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0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Un mini ordinateur: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fr-FR" sz="20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Processeur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fr-FR" sz="20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Mémoires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fr-FR" sz="20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E/S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fr-FR" sz="20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Intégration et la vitesse fonctionnement</a:t>
            </a:r>
          </a:p>
          <a:p>
            <a:pPr algn="l"/>
            <a:endParaRPr lang="fr-FR" sz="2000" dirty="0" smtClean="0">
              <a:solidFill>
                <a:schemeClr val="tx1"/>
              </a:solidFill>
              <a:latin typeface="Chaparral Pro Light" panose="02060403030505090203" pitchFamily="18" charset="0"/>
            </a:endParaRP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 txBox="1">
            <a:spLocks/>
          </p:cNvSpPr>
          <p:nvPr/>
        </p:nvSpPr>
        <p:spPr>
          <a:xfrm>
            <a:off x="4572000" y="4739135"/>
            <a:ext cx="3544866" cy="18933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0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IDE :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fr-FR" sz="20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Langage: C, C++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fr-FR" sz="20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Bibliothèques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fr-FR" sz="2000" dirty="0">
                <a:solidFill>
                  <a:schemeClr val="tx1"/>
                </a:solidFill>
                <a:latin typeface="Chaparral Pro Light" panose="02060403030505090203" pitchFamily="18" charset="0"/>
              </a:rPr>
              <a:t>P</a:t>
            </a:r>
            <a:r>
              <a:rPr lang="fr-FR" sz="20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ort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 txBox="1">
            <a:spLocks/>
          </p:cNvSpPr>
          <p:nvPr/>
        </p:nvSpPr>
        <p:spPr>
          <a:xfrm>
            <a:off x="9010602" y="5355533"/>
            <a:ext cx="2826494" cy="12769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000" dirty="0" err="1" smtClean="0">
                <a:solidFill>
                  <a:schemeClr val="tx1"/>
                </a:solidFill>
                <a:latin typeface="Chaparral Pro Light" panose="02060403030505090203" pitchFamily="18" charset="0"/>
              </a:rPr>
              <a:t>Elect</a:t>
            </a:r>
            <a:r>
              <a:rPr lang="fr-FR" sz="20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 ou </a:t>
            </a:r>
            <a:r>
              <a:rPr lang="fr-FR" sz="2000" dirty="0" err="1" smtClean="0">
                <a:solidFill>
                  <a:schemeClr val="tx1"/>
                </a:solidFill>
                <a:latin typeface="Chaparral Pro Light" panose="02060403030505090203" pitchFamily="18" charset="0"/>
              </a:rPr>
              <a:t>Eectr</a:t>
            </a:r>
            <a:r>
              <a:rPr lang="fr-FR" sz="20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 :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fr-FR" sz="20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OUTPUT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fr-FR" sz="20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INPUT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7" y="213473"/>
            <a:ext cx="1664181" cy="62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5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841057"/>
            <a:ext cx="10787270" cy="830649"/>
          </a:xfrm>
        </p:spPr>
        <p:txBody>
          <a:bodyPr>
            <a:normAutofit/>
          </a:bodyPr>
          <a:lstStyle/>
          <a:p>
            <a:r>
              <a:rPr lang="fr-FR" sz="4000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Prototypage ?</a:t>
            </a:r>
            <a:endParaRPr lang="en-US" sz="4000" dirty="0">
              <a:solidFill>
                <a:schemeClr val="tx1"/>
              </a:solidFill>
              <a:latin typeface="Cooper Black" panose="0208090404030B0204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008296" y="6501008"/>
            <a:ext cx="1828800" cy="2630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 descr="Two women engineers in the laboratory">
            <a:extLst>
              <a:ext uri="{FF2B5EF4-FFF2-40B4-BE49-F238E27FC236}">
                <a16:creationId xmlns:a16="http://schemas.microsoft.com/office/drawing/2014/main" id="{801D26BD-C777-4D54-BB49-2E97776B3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942924"/>
            <a:ext cx="12192440" cy="49150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7" y="213473"/>
            <a:ext cx="1664181" cy="62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7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93" y="197414"/>
            <a:ext cx="10787270" cy="830649"/>
          </a:xfrm>
        </p:spPr>
        <p:txBody>
          <a:bodyPr>
            <a:normAutofit/>
          </a:bodyPr>
          <a:lstStyle/>
          <a:p>
            <a:r>
              <a:rPr lang="fr-FR" sz="4000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Étapes du prototypage</a:t>
            </a:r>
            <a:endParaRPr lang="en-US" sz="4000" dirty="0">
              <a:solidFill>
                <a:schemeClr val="tx1"/>
              </a:solidFill>
              <a:latin typeface="Cooper Black" panose="0208090404030B0204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008296" y="6501008"/>
            <a:ext cx="1828800" cy="2630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93588" y="1800380"/>
            <a:ext cx="1547330" cy="899587"/>
          </a:xfrm>
        </p:spPr>
        <p:txBody>
          <a:bodyPr>
            <a:noAutofit/>
          </a:bodyPr>
          <a:lstStyle/>
          <a:p>
            <a:pPr algn="l"/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Idée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 txBox="1">
            <a:spLocks/>
          </p:cNvSpPr>
          <p:nvPr/>
        </p:nvSpPr>
        <p:spPr>
          <a:xfrm>
            <a:off x="4822412" y="3117526"/>
            <a:ext cx="6011585" cy="6470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Implémentation de l’idée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 txBox="1">
            <a:spLocks/>
          </p:cNvSpPr>
          <p:nvPr/>
        </p:nvSpPr>
        <p:spPr>
          <a:xfrm>
            <a:off x="2694004" y="4371872"/>
            <a:ext cx="5134201" cy="8995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Design et la maquette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7" y="213473"/>
            <a:ext cx="1664181" cy="62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4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008296" y="6501008"/>
            <a:ext cx="1828800" cy="2630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3500" y="2653811"/>
            <a:ext cx="5661763" cy="2053173"/>
          </a:xfrm>
        </p:spPr>
        <p:txBody>
          <a:bodyPr>
            <a:noAutofit/>
          </a:bodyPr>
          <a:lstStyle/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Fonctionnalités de mon prototype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Fonctions réalisées</a:t>
            </a:r>
          </a:p>
        </p:txBody>
      </p:sp>
      <p:pic>
        <p:nvPicPr>
          <p:cNvPr id="7" name="Picture Placeholder 6" descr="Woman with an AR headset">
            <a:extLst>
              <a:ext uri="{FF2B5EF4-FFF2-40B4-BE49-F238E27FC236}">
                <a16:creationId xmlns:a16="http://schemas.microsoft.com/office/drawing/2014/main" id="{2052C005-14A2-483C-8C1A-A3D21FF82E05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6305550" cy="6727855"/>
          </a:xfrm>
          <a:prstGeom prst="rect">
            <a:avLst/>
          </a:prstGeom>
        </p:spPr>
      </p:pic>
      <p:sp>
        <p:nvSpPr>
          <p:cNvPr id="12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 txBox="1">
            <a:spLocks/>
          </p:cNvSpPr>
          <p:nvPr/>
        </p:nvSpPr>
        <p:spPr>
          <a:xfrm>
            <a:off x="3544730" y="1823162"/>
            <a:ext cx="10787270" cy="83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Idée</a:t>
            </a:r>
            <a:endParaRPr lang="en-US" sz="4000" dirty="0">
              <a:solidFill>
                <a:schemeClr val="tx1"/>
              </a:solidFill>
              <a:latin typeface="Cooper Black" panose="0208090404030B0204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7" y="213473"/>
            <a:ext cx="1664181" cy="62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5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008296" y="6501008"/>
            <a:ext cx="1828800" cy="2630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1375827"/>
            <a:ext cx="5661763" cy="2053173"/>
          </a:xfrm>
        </p:spPr>
        <p:txBody>
          <a:bodyPr>
            <a:noAutofit/>
          </a:bodyPr>
          <a:lstStyle/>
          <a:p>
            <a:pPr algn="l"/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Hardware 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20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Microcontrôleur adapté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20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Composants : fonctions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20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Alimentation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endParaRPr lang="fr-FR" sz="2000" dirty="0" smtClean="0">
              <a:solidFill>
                <a:schemeClr val="tx1"/>
              </a:solidFill>
              <a:latin typeface="Chaparral Pro Light" panose="02060403030505090203" pitchFamily="18" charset="0"/>
            </a:endParaRP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 txBox="1">
            <a:spLocks/>
          </p:cNvSpPr>
          <p:nvPr/>
        </p:nvSpPr>
        <p:spPr>
          <a:xfrm>
            <a:off x="5843061" y="332489"/>
            <a:ext cx="5696000" cy="83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Implémentation </a:t>
            </a:r>
          </a:p>
          <a:p>
            <a:r>
              <a:rPr lang="fr-FR" sz="4000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de l’Idée</a:t>
            </a:r>
            <a:endParaRPr lang="en-US" sz="4000" dirty="0">
              <a:solidFill>
                <a:schemeClr val="tx1"/>
              </a:solidFill>
              <a:latin typeface="Cooper Black" panose="0208090404030B020404" pitchFamily="18" charset="0"/>
            </a:endParaRPr>
          </a:p>
        </p:txBody>
      </p:sp>
      <p:pic>
        <p:nvPicPr>
          <p:cNvPr id="10" name="Picture Placeholder 6" descr="Abstract Coding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 txBox="1">
            <a:spLocks/>
          </p:cNvSpPr>
          <p:nvPr/>
        </p:nvSpPr>
        <p:spPr>
          <a:xfrm>
            <a:off x="5676900" y="3761539"/>
            <a:ext cx="5661763" cy="20531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Software 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20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IDE Arduino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20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Programmer les fonctions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7" y="213473"/>
            <a:ext cx="1664181" cy="62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1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008296" y="6501008"/>
            <a:ext cx="1828800" cy="2630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15172" y="2882900"/>
            <a:ext cx="5986248" cy="1930400"/>
          </a:xfrm>
        </p:spPr>
        <p:txBody>
          <a:bodyPr>
            <a:noAutofit/>
          </a:bodyPr>
          <a:lstStyle/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Physique§ desig</a:t>
            </a:r>
            <a:r>
              <a:rPr lang="fr-FR" sz="3200" dirty="0">
                <a:solidFill>
                  <a:schemeClr val="tx1"/>
                </a:solidFill>
                <a:latin typeface="Chaparral Pro Light" panose="02060403030505090203" pitchFamily="18" charset="0"/>
              </a:rPr>
              <a:t>n</a:t>
            </a:r>
            <a:endParaRPr lang="fr-FR" sz="3200" dirty="0" smtClean="0">
              <a:solidFill>
                <a:schemeClr val="tx1"/>
              </a:solidFill>
              <a:latin typeface="Chaparral Pro Light" panose="02060403030505090203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Fonctionnel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Revoir  l’implémentation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 txBox="1">
            <a:spLocks/>
          </p:cNvSpPr>
          <p:nvPr/>
        </p:nvSpPr>
        <p:spPr>
          <a:xfrm>
            <a:off x="7118996" y="1823162"/>
            <a:ext cx="4514900" cy="83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Le DISIGN et </a:t>
            </a:r>
          </a:p>
          <a:p>
            <a:r>
              <a:rPr lang="fr-FR" sz="4000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la maquette</a:t>
            </a:r>
            <a:endParaRPr lang="en-US" sz="4000" dirty="0">
              <a:solidFill>
                <a:schemeClr val="tx1"/>
              </a:solidFill>
              <a:latin typeface="Cooper Black" panose="0208090404030B020404" pitchFamily="18" charset="0"/>
            </a:endParaRPr>
          </a:p>
        </p:txBody>
      </p:sp>
      <p:pic>
        <p:nvPicPr>
          <p:cNvPr id="10" name="Picture 9" descr="people gathered around blueprints">
            <a:extLst>
              <a:ext uri="{FF2B5EF4-FFF2-40B4-BE49-F238E27FC236}">
                <a16:creationId xmlns:a16="http://schemas.microsoft.com/office/drawing/2014/main" id="{424717DA-0300-4297-B453-65314C5BEA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616733"/>
            <a:ext cx="6744200" cy="52379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7" y="213473"/>
            <a:ext cx="1664181" cy="62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9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008296" y="6501008"/>
            <a:ext cx="1828800" cy="2630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44200" y="2463800"/>
            <a:ext cx="5447800" cy="1930400"/>
          </a:xfrm>
        </p:spPr>
        <p:txBody>
          <a:bodyPr>
            <a:noAutofit/>
          </a:bodyPr>
          <a:lstStyle/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Fonctionnalité : jeu de lumière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fr-FR" sz="3200" dirty="0" smtClean="0">
                <a:solidFill>
                  <a:schemeClr val="tx1"/>
                </a:solidFill>
                <a:latin typeface="Chaparral Pro Light" panose="02060403030505090203" pitchFamily="18" charset="0"/>
              </a:rPr>
              <a:t>Fonctions : Allumer ,éteindre, clignoter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 txBox="1">
            <a:spLocks/>
          </p:cNvSpPr>
          <p:nvPr/>
        </p:nvSpPr>
        <p:spPr>
          <a:xfrm>
            <a:off x="7015172" y="793073"/>
            <a:ext cx="4514900" cy="83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Une boîte de jeu de lumière</a:t>
            </a:r>
            <a:endParaRPr lang="en-US" sz="4000" dirty="0">
              <a:solidFill>
                <a:schemeClr val="tx1"/>
              </a:solidFill>
              <a:latin typeface="Cooper Black" panose="0208090404030B0204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46" b="3311"/>
          <a:stretch/>
        </p:blipFill>
        <p:spPr>
          <a:xfrm>
            <a:off x="0" y="492396"/>
            <a:ext cx="6220893" cy="5557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7" y="213473"/>
            <a:ext cx="1664181" cy="62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6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5661986_Tech presentation_RVA_v4" id="{72761486-35C0-4EF3-924E-44BF93C5F925}" vid="{AA80AB01-476F-48C3-B3B7-DC4890A60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0B16AC2-D7DD-48B6-919A-4ADE887D75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2E71848-B78E-4D58-BFA5-D2D5918911CD}">
  <ds:schemaRefs>
    <ds:schemaRef ds:uri="http://www.w3.org/XML/1998/namespace"/>
    <ds:schemaRef ds:uri="16c05727-aa75-4e4a-9b5f-8a80a1165891"/>
    <ds:schemaRef ds:uri="http://purl.org/dc/elements/1.1/"/>
    <ds:schemaRef ds:uri="71af3243-3dd4-4a8d-8c0d-dd76da1f02a5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9B3E157-1CAC-4231-A2EC-E93952D57E4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0</TotalTime>
  <Words>349</Words>
  <Application>Microsoft Office PowerPoint</Application>
  <PresentationFormat>Widescreen</PresentationFormat>
  <Paragraphs>120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Bebas</vt:lpstr>
      <vt:lpstr>Calibri</vt:lpstr>
      <vt:lpstr>Calibri Light</vt:lpstr>
      <vt:lpstr>Chaparral Pro Light</vt:lpstr>
      <vt:lpstr>Cooper Black</vt:lpstr>
      <vt:lpstr>Gill Sans</vt:lpstr>
      <vt:lpstr>Wingdings</vt:lpstr>
      <vt:lpstr>Office Theme</vt:lpstr>
      <vt:lpstr>Prototypage avec Arduino</vt:lpstr>
      <vt:lpstr>Contenu de la formation</vt:lpstr>
      <vt:lpstr>Arduino</vt:lpstr>
      <vt:lpstr>Prototypage ?</vt:lpstr>
      <vt:lpstr>Étapes du prototypage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2021-03-18T10:45:57Z</dcterms:created>
  <dcterms:modified xsi:type="dcterms:W3CDTF">2021-04-03T04:58:58Z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